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7"/>
  </p:notesMasterIdLst>
  <p:sldIdLst>
    <p:sldId id="259" r:id="rId2"/>
    <p:sldId id="256" r:id="rId3"/>
    <p:sldId id="260" r:id="rId4"/>
    <p:sldId id="261" r:id="rId5"/>
    <p:sldId id="268" r:id="rId6"/>
    <p:sldId id="263" r:id="rId7"/>
    <p:sldId id="266" r:id="rId8"/>
    <p:sldId id="267" r:id="rId9"/>
    <p:sldId id="269" r:id="rId10"/>
    <p:sldId id="270" r:id="rId11"/>
    <p:sldId id="272" r:id="rId12"/>
    <p:sldId id="273" r:id="rId13"/>
    <p:sldId id="274" r:id="rId14"/>
    <p:sldId id="265" r:id="rId15"/>
    <p:sldId id="276" r:id="rId1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CC"/>
    <a:srgbClr val="00CCFF"/>
    <a:srgbClr val="33CCFF"/>
    <a:srgbClr val="FF00FF"/>
    <a:srgbClr val="00FFFF"/>
    <a:srgbClr val="FF9900"/>
    <a:srgbClr val="00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491" autoAdjust="0"/>
    <p:restoredTop sz="85324" autoAdjust="0"/>
  </p:normalViewPr>
  <p:slideViewPr>
    <p:cSldViewPr>
      <p:cViewPr>
        <p:scale>
          <a:sx n="50" d="100"/>
          <a:sy n="50" d="100"/>
        </p:scale>
        <p:origin x="-2232" y="-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495;&#1493;&#1489;&#1512;&#1514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3.3335416435210903E-3"/>
                  <c:y val="6.291367433624913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8.9387251725116731E-3"/>
                  <c:y val="-3.55662089234930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1.0579842980409584E-2"/>
                  <c:y val="1.569531803591343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2.7929959942722413E-3"/>
                  <c:y val="4.051601396975156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2.5722440944881891E-2"/>
                  <c:y val="2.542505103528725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1.9128171478565128E-2"/>
                  <c:y val="1.504629629629629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he-IL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גיליון1!$B$1:$B$6</c:f>
              <c:strCache>
                <c:ptCount val="6"/>
                <c:pt idx="0">
                  <c:v>שכר</c:v>
                </c:pt>
                <c:pt idx="1">
                  <c:v>זכויות סוציאליות</c:v>
                </c:pt>
                <c:pt idx="2">
                  <c:v>שעות עבודה ומנוחה</c:v>
                </c:pt>
                <c:pt idx="3">
                  <c:v>נסיעות</c:v>
                </c:pt>
                <c:pt idx="4">
                  <c:v>התלמדות</c:v>
                </c:pt>
                <c:pt idx="5">
                  <c:v>אחר</c:v>
                </c:pt>
              </c:strCache>
            </c:strRef>
          </c:cat>
          <c:val>
            <c:numRef>
              <c:f>גיליון1!$C$1:$C$6</c:f>
              <c:numCache>
                <c:formatCode>General</c:formatCode>
                <c:ptCount val="6"/>
                <c:pt idx="0">
                  <c:v>46</c:v>
                </c:pt>
                <c:pt idx="1">
                  <c:v>29</c:v>
                </c:pt>
                <c:pt idx="2">
                  <c:v>9</c:v>
                </c:pt>
                <c:pt idx="3">
                  <c:v>8</c:v>
                </c:pt>
                <c:pt idx="4">
                  <c:v>4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360"/>
      </c:pieChart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8633EF0-9FA4-421B-A810-0D0EC53C4E2B}" type="datetimeFigureOut">
              <a:rPr lang="he-IL" smtClean="0"/>
              <a:t>י"א/אייר/תשע"ג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7029C0D-2AB0-4827-B804-2EC6B2234A2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58842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29C0D-2AB0-4827-B804-2EC6B2234A21}" type="slidenum">
              <a:rPr lang="he-IL" smtClean="0"/>
              <a:t>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79415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1"/>
            <a:r>
              <a:rPr lang="he-IL" dirty="0" smtClean="0"/>
              <a:t>מותר</a:t>
            </a:r>
            <a:r>
              <a:rPr lang="he-IL" baseline="0" dirty="0" smtClean="0"/>
              <a:t> להעסיק עובד ל"תקופת ניסיון" או "התלמדות" – אבל חייבים לשלם על הזמן הזה.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29C0D-2AB0-4827-B804-2EC6B2234A21}" type="slidenum">
              <a:rPr lang="he-IL" smtClean="0"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65878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29C0D-2AB0-4827-B804-2EC6B2234A21}" type="slidenum">
              <a:rPr lang="he-IL" smtClean="0"/>
              <a:t>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18197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אסור</a:t>
            </a:r>
            <a:r>
              <a:rPr lang="he-IL" baseline="0" dirty="0" smtClean="0"/>
              <a:t> להעסיק בני נוער בימי שבת. אם מעסיקים חייבים לשלם להם לפחות 150% מהשכר הרגיל שלהם.</a:t>
            </a:r>
          </a:p>
          <a:p>
            <a:r>
              <a:rPr lang="he-IL" baseline="0" dirty="0" smtClean="0"/>
              <a:t>אם העובד עבד בשישי עד הצהריים ולא היו לו 36 שעות מנוחה – גם מוצ"ש יחשב כשבת.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29C0D-2AB0-4827-B804-2EC6B2234A21}" type="slidenum">
              <a:rPr lang="he-IL" smtClean="0"/>
              <a:t>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1434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אם מקום</a:t>
            </a:r>
            <a:r>
              <a:rPr lang="he-IL" baseline="0" dirty="0" smtClean="0"/>
              <a:t> העבודה עובד 5 ימים בשבוע (המקום, לא העובד) – מותר לו להעסיק עד 9 שעות ביום.</a:t>
            </a:r>
          </a:p>
          <a:p>
            <a:r>
              <a:rPr lang="he-IL" baseline="0" dirty="0" smtClean="0"/>
              <a:t>אם מקום העבודה עובד יותר מ5 ימים בשבוע – מותר לו להעסיק עד 8 שעות ביום.</a:t>
            </a:r>
          </a:p>
          <a:p>
            <a:r>
              <a:rPr lang="he-IL" baseline="0" dirty="0" smtClean="0"/>
              <a:t>מעבר לזה צריך לשלם "שעות נוספות". עבו השעתיים הנוספות הראשונות צריך לשלם 125% משכר הבסיס ועבור כל שעה נוספת – 150%.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29C0D-2AB0-4827-B804-2EC6B2234A21}" type="slidenum">
              <a:rPr lang="he-IL" smtClean="0"/>
              <a:t>10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2812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ימי</a:t>
            </a:r>
            <a:r>
              <a:rPr lang="he-IL" baseline="0" dirty="0" smtClean="0"/>
              <a:t> חופשה בתשלום זה לא "ימים חופשיים" או ימים שלא עובדים בהם כי אין בהם משמרות – אלא ימים שלא עובדים בהם ומקבלים עליהם שכר!.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29C0D-2AB0-4827-B804-2EC6B2234A21}" type="slidenum">
              <a:rPr lang="he-IL" smtClean="0"/>
              <a:t>11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892144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אם הטיפ עובר</a:t>
            </a:r>
            <a:r>
              <a:rPr lang="he-IL" baseline="0" dirty="0" smtClean="0"/>
              <a:t> בקופה ונרשם במחברת טיפים והוא יוצא מעל שכר מינימום (או שיש השלמה) כנראה שזה בסדר.</a:t>
            </a:r>
          </a:p>
          <a:p>
            <a:r>
              <a:rPr lang="he-IL" baseline="0" dirty="0" smtClean="0"/>
              <a:t>אם הוא מתחת לשכר מינימום, אין תלוש שכר ואין מעקב – זה לא יחשב.</a:t>
            </a:r>
          </a:p>
          <a:p>
            <a:r>
              <a:rPr lang="he-IL" baseline="0" dirty="0" smtClean="0"/>
              <a:t>טיפים זה נושא מורכב כי אין חוק חד משמעי עדיין – הכי טוב – להתקשר לתא הקולי ולהתייעץ.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29C0D-2AB0-4827-B804-2EC6B2234A21}" type="slidenum">
              <a:rPr lang="he-IL" smtClean="0"/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84133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לפני שמפטרים אתכם צריך להזמין אתכם לשימוע</a:t>
            </a:r>
            <a:r>
              <a:rPr lang="he-IL" baseline="0" dirty="0" smtClean="0"/>
              <a:t> </a:t>
            </a:r>
            <a:r>
              <a:rPr lang="he-IL" dirty="0" smtClean="0"/>
              <a:t>לפני פיטורים</a:t>
            </a:r>
            <a:r>
              <a:rPr lang="he-IL" baseline="0" dirty="0" smtClean="0"/>
              <a:t> וחייבים להודיע לכם מראש בהתאם </a:t>
            </a:r>
            <a:r>
              <a:rPr lang="he-IL" baseline="0" dirty="0" err="1" smtClean="0"/>
              <a:t>לותק</a:t>
            </a:r>
            <a:r>
              <a:rPr lang="he-IL" baseline="0" dirty="0" smtClean="0"/>
              <a:t> שלכם.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29C0D-2AB0-4827-B804-2EC6B2234A21}" type="slidenum">
              <a:rPr lang="he-IL" smtClean="0"/>
              <a:t>13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63767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094F9-AF97-45AF-803D-D707193B86F0}" type="datetimeFigureOut">
              <a:rPr lang="he-IL" smtClean="0"/>
              <a:t>י"א/אייר/תשע"ג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E81E7-5228-459B-84C4-AE55948DE4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96888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094F9-AF97-45AF-803D-D707193B86F0}" type="datetimeFigureOut">
              <a:rPr lang="he-IL" smtClean="0"/>
              <a:t>י"א/אייר/תשע"ג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E81E7-5228-459B-84C4-AE55948DE4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8390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094F9-AF97-45AF-803D-D707193B86F0}" type="datetimeFigureOut">
              <a:rPr lang="he-IL" smtClean="0"/>
              <a:t>י"א/אייר/תשע"ג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E81E7-5228-459B-84C4-AE55948DE4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5748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094F9-AF97-45AF-803D-D707193B86F0}" type="datetimeFigureOut">
              <a:rPr lang="he-IL" smtClean="0"/>
              <a:t>י"א/אייר/תשע"ג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E81E7-5228-459B-84C4-AE55948DE4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09066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094F9-AF97-45AF-803D-D707193B86F0}" type="datetimeFigureOut">
              <a:rPr lang="he-IL" smtClean="0"/>
              <a:t>י"א/אייר/תשע"ג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E81E7-5228-459B-84C4-AE55948DE4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633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094F9-AF97-45AF-803D-D707193B86F0}" type="datetimeFigureOut">
              <a:rPr lang="he-IL" smtClean="0"/>
              <a:t>י"א/אייר/תשע"ג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E81E7-5228-459B-84C4-AE55948DE4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3108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094F9-AF97-45AF-803D-D707193B86F0}" type="datetimeFigureOut">
              <a:rPr lang="he-IL" smtClean="0"/>
              <a:t>י"א/אייר/תשע"ג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E81E7-5228-459B-84C4-AE55948DE4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98708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094F9-AF97-45AF-803D-D707193B86F0}" type="datetimeFigureOut">
              <a:rPr lang="he-IL" smtClean="0"/>
              <a:t>י"א/אייר/תשע"ג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E81E7-5228-459B-84C4-AE55948DE4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8170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094F9-AF97-45AF-803D-D707193B86F0}" type="datetimeFigureOut">
              <a:rPr lang="he-IL" smtClean="0"/>
              <a:t>י"א/אייר/תשע"ג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E81E7-5228-459B-84C4-AE55948DE4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3564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094F9-AF97-45AF-803D-D707193B86F0}" type="datetimeFigureOut">
              <a:rPr lang="he-IL" smtClean="0"/>
              <a:t>י"א/אייר/תשע"ג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E81E7-5228-459B-84C4-AE55948DE4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24394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094F9-AF97-45AF-803D-D707193B86F0}" type="datetimeFigureOut">
              <a:rPr lang="he-IL" smtClean="0"/>
              <a:t>י"א/אייר/תשע"ג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E81E7-5228-459B-84C4-AE55948DE4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29457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094F9-AF97-45AF-803D-D707193B86F0}" type="datetimeFigureOut">
              <a:rPr lang="he-IL" smtClean="0"/>
              <a:t>י"א/אייר/תשע"ג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E81E7-5228-459B-84C4-AE55948DE4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04890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 descr="C:\Users\Slamhm\Documents\פעילויות ותכנים\מסירות\שיעור חברה על זכויות עובדים\logo_igum_b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8650">
            <a:off x="-1162598" y="1942874"/>
            <a:ext cx="6217569" cy="621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כותרת משנה 2"/>
          <p:cNvSpPr txBox="1">
            <a:spLocks/>
          </p:cNvSpPr>
          <p:nvPr/>
        </p:nvSpPr>
        <p:spPr>
          <a:xfrm>
            <a:off x="-540568" y="980728"/>
            <a:ext cx="8496944" cy="144016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600" b="1" dirty="0" smtClean="0">
                <a:solidFill>
                  <a:schemeClr val="tx1"/>
                </a:solidFill>
                <a:latin typeface="Gagua" pitchFamily="2" charset="-79"/>
                <a:cs typeface="Gagua" pitchFamily="2" charset="-79"/>
              </a:rPr>
              <a:t>שלא יעבדו עליך!</a:t>
            </a:r>
            <a:endParaRPr lang="he-IL" sz="6600" b="1" dirty="0">
              <a:solidFill>
                <a:schemeClr val="tx1"/>
              </a:solidFill>
              <a:latin typeface="Gagua" pitchFamily="2" charset="-79"/>
              <a:cs typeface="Gagua" pitchFamily="2" charset="-79"/>
            </a:endParaRPr>
          </a:p>
        </p:txBody>
      </p:sp>
      <p:sp>
        <p:nvSpPr>
          <p:cNvPr id="22" name="כותרת משנה 2"/>
          <p:cNvSpPr txBox="1">
            <a:spLocks/>
          </p:cNvSpPr>
          <p:nvPr/>
        </p:nvSpPr>
        <p:spPr>
          <a:xfrm>
            <a:off x="-684584" y="-99392"/>
            <a:ext cx="8496944" cy="144016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9600" b="1" dirty="0" smtClean="0">
                <a:solidFill>
                  <a:schemeClr val="tx1"/>
                </a:solidFill>
                <a:latin typeface="Gagua" pitchFamily="2" charset="-79"/>
                <a:cs typeface="Gagua" pitchFamily="2" charset="-79"/>
              </a:rPr>
              <a:t>מה מגיע לי?</a:t>
            </a:r>
            <a:endParaRPr lang="he-IL" sz="9600" b="1" dirty="0">
              <a:solidFill>
                <a:schemeClr val="tx1"/>
              </a:solidFill>
              <a:latin typeface="Gagua" pitchFamily="2" charset="-79"/>
              <a:cs typeface="Gagua" pitchFamily="2" charset="-79"/>
            </a:endParaRPr>
          </a:p>
        </p:txBody>
      </p:sp>
      <p:pic>
        <p:nvPicPr>
          <p:cNvPr id="1033" name="Picture 9" descr="C:\Users\Slamhm\Documents\פעילויות ותכנים\מסירות\שיעור חברה על זכויות עובדים\oved_print cop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-27384"/>
            <a:ext cx="4643747" cy="1270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17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כותרת משנה 2"/>
          <p:cNvSpPr txBox="1">
            <a:spLocks/>
          </p:cNvSpPr>
          <p:nvPr/>
        </p:nvSpPr>
        <p:spPr>
          <a:xfrm>
            <a:off x="-468560" y="1916832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5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פי כמה יותר מגיע לי </a:t>
            </a:r>
          </a:p>
          <a:p>
            <a:r>
              <a:rPr lang="he-IL" sz="5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על שעות נוספות?</a:t>
            </a:r>
          </a:p>
        </p:txBody>
      </p:sp>
      <p:sp>
        <p:nvSpPr>
          <p:cNvPr id="4" name="כותרת משנה 2"/>
          <p:cNvSpPr txBox="1">
            <a:spLocks/>
          </p:cNvSpPr>
          <p:nvPr/>
        </p:nvSpPr>
        <p:spPr>
          <a:xfrm>
            <a:off x="-612576" y="-173038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מה הזכויות שלי?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73038"/>
            <a:ext cx="9189181" cy="704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59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כותרת משנה 2"/>
          <p:cNvSpPr txBox="1">
            <a:spLocks/>
          </p:cNvSpPr>
          <p:nvPr/>
        </p:nvSpPr>
        <p:spPr>
          <a:xfrm>
            <a:off x="-468560" y="1916832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5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מה זה אומר "ימי חופש"?</a:t>
            </a:r>
          </a:p>
        </p:txBody>
      </p:sp>
      <p:sp>
        <p:nvSpPr>
          <p:cNvPr id="4" name="כותרת משנה 2"/>
          <p:cNvSpPr txBox="1">
            <a:spLocks/>
          </p:cNvSpPr>
          <p:nvPr/>
        </p:nvSpPr>
        <p:spPr>
          <a:xfrm>
            <a:off x="-612576" y="-173038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מה הזכויות שלי?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9324528" cy="7743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187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כותרת משנה 2"/>
          <p:cNvSpPr txBox="1">
            <a:spLocks/>
          </p:cNvSpPr>
          <p:nvPr/>
        </p:nvSpPr>
        <p:spPr>
          <a:xfrm>
            <a:off x="-468560" y="1916832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5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האם מותר לטיפים לעבור</a:t>
            </a:r>
          </a:p>
          <a:p>
            <a:r>
              <a:rPr lang="he-IL" sz="5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דרך הקופה </a:t>
            </a:r>
            <a:r>
              <a:rPr lang="he-IL" sz="5400" b="1" dirty="0" err="1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ולהחשב</a:t>
            </a:r>
            <a:r>
              <a:rPr lang="he-IL" sz="5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 כחלק מהשכר או שהם צריכים</a:t>
            </a:r>
          </a:p>
          <a:p>
            <a:r>
              <a:rPr lang="he-IL" sz="5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ללכת ישר אלי?</a:t>
            </a:r>
          </a:p>
        </p:txBody>
      </p:sp>
      <p:sp>
        <p:nvSpPr>
          <p:cNvPr id="4" name="כותרת משנה 2"/>
          <p:cNvSpPr txBox="1">
            <a:spLocks/>
          </p:cNvSpPr>
          <p:nvPr/>
        </p:nvSpPr>
        <p:spPr>
          <a:xfrm>
            <a:off x="-612576" y="-173038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מה הזכויות שלי?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80512" cy="820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42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כותרת משנה 2"/>
          <p:cNvSpPr txBox="1">
            <a:spLocks/>
          </p:cNvSpPr>
          <p:nvPr/>
        </p:nvSpPr>
        <p:spPr>
          <a:xfrm>
            <a:off x="-468560" y="1916832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5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מי יודע איזה פיצויים מגיעים</a:t>
            </a:r>
          </a:p>
          <a:p>
            <a:r>
              <a:rPr lang="he-IL" sz="5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למי שפיטרו אותו?</a:t>
            </a:r>
          </a:p>
        </p:txBody>
      </p:sp>
      <p:sp>
        <p:nvSpPr>
          <p:cNvPr id="4" name="כותרת משנה 2"/>
          <p:cNvSpPr txBox="1">
            <a:spLocks/>
          </p:cNvSpPr>
          <p:nvPr/>
        </p:nvSpPr>
        <p:spPr>
          <a:xfrm>
            <a:off x="-612576" y="-173038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מה הזכויות שלי?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384"/>
            <a:ext cx="9143999" cy="8094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803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כותרת משנה 2"/>
          <p:cNvSpPr txBox="1">
            <a:spLocks/>
          </p:cNvSpPr>
          <p:nvPr/>
        </p:nvSpPr>
        <p:spPr>
          <a:xfrm>
            <a:off x="-612576" y="1051098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על מה באות רוב התלונות?</a:t>
            </a:r>
          </a:p>
        </p:txBody>
      </p:sp>
      <p:sp>
        <p:nvSpPr>
          <p:cNvPr id="4" name="כותרת משנה 2"/>
          <p:cNvSpPr txBox="1">
            <a:spLocks/>
          </p:cNvSpPr>
          <p:nvPr/>
        </p:nvSpPr>
        <p:spPr>
          <a:xfrm>
            <a:off x="-612576" y="-173038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מה הזכויות שלי? </a:t>
            </a:r>
          </a:p>
        </p:txBody>
      </p:sp>
      <p:graphicFrame>
        <p:nvGraphicFramePr>
          <p:cNvPr id="7" name="תרשים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077216"/>
              </p:ext>
            </p:extLst>
          </p:nvPr>
        </p:nvGraphicFramePr>
        <p:xfrm>
          <a:off x="-252536" y="1700808"/>
          <a:ext cx="10369152" cy="5302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262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משנה 2"/>
          <p:cNvSpPr txBox="1">
            <a:spLocks/>
          </p:cNvSpPr>
          <p:nvPr/>
        </p:nvSpPr>
        <p:spPr>
          <a:xfrm>
            <a:off x="-540568" y="-29022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למה כדאי לי לפנות</a:t>
            </a:r>
          </a:p>
        </p:txBody>
      </p:sp>
      <p:sp>
        <p:nvSpPr>
          <p:cNvPr id="9" name="כותרת משנה 2"/>
          <p:cNvSpPr txBox="1">
            <a:spLocks/>
          </p:cNvSpPr>
          <p:nvPr/>
        </p:nvSpPr>
        <p:spPr>
          <a:xfrm>
            <a:off x="-540568" y="763066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לנוער העובד?</a:t>
            </a:r>
          </a:p>
        </p:txBody>
      </p:sp>
      <p:graphicFrame>
        <p:nvGraphicFramePr>
          <p:cNvPr id="5" name="טבלה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526031"/>
              </p:ext>
            </p:extLst>
          </p:nvPr>
        </p:nvGraphicFramePr>
        <p:xfrm>
          <a:off x="1088742" y="1772816"/>
          <a:ext cx="6966515" cy="475933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311468"/>
                <a:gridCol w="1567807"/>
                <a:gridCol w="1087240"/>
              </a:tblGrid>
              <a:tr h="272682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u="sng">
                          <a:effectLst/>
                        </a:rPr>
                        <a:t>ריכוז נתונים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מספרים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אחוזים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</a:tr>
              <a:tr h="27268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סה"כ הפניות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5,308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</a:tr>
              <a:tr h="27268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סה"כ הטיפולים שנפתחו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971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</a:tr>
              <a:tr h="27268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טיפולים שנפתחו ונסגרו ב-2012 (כולל אבודים)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635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</a:tr>
              <a:tr h="54626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טיפולים משנים קודמות שנסגרו ב-2012 (כולל אבודים)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725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</a:tr>
              <a:tr h="27268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טיפולים  מ-2012 שהוגשה בהם תביעה לבית הדין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156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</a:tr>
              <a:tr h="27268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סה"כ תביעות שהוגשו בבית הדין ב-2012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282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</a:tr>
              <a:tr h="272682"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u="sng">
                          <a:effectLst/>
                        </a:rPr>
                        <a:t>פילוחים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</a:tr>
              <a:tr h="272682"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פילוח לפי מין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</a:tr>
              <a:tr h="27268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זכר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565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58.19%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</a:tr>
              <a:tr h="27268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נקבה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406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41.81%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</a:tr>
              <a:tr h="272682"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פילוח לפי קבוצות אוכלוסיה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</a:tr>
              <a:tr h="27268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יהודים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789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81.26%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</a:tr>
              <a:tr h="27268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מזה: עולים חדשים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13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1.34%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</a:tr>
              <a:tr h="27268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בני לאומים אחרים 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182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18.74%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</a:tr>
              <a:tr h="27268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סכום הכסף שהשגנו עבור הפונים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2,268,892.38 ₪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92024" marR="92024" marT="0" marB="0" anchor="b"/>
                </a:tc>
              </a:tr>
            </a:tbl>
          </a:graphicData>
        </a:graphic>
      </p:graphicFrame>
      <p:pic>
        <p:nvPicPr>
          <p:cNvPr id="11" name="Picture 5" descr="C:\Users\Slamhm\Documents\פעילויות ותכנים\מסירות\שיעור חברה על זכויות עובדים\logo_igum_b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8650">
            <a:off x="3489377" y="1488513"/>
            <a:ext cx="5687406" cy="568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98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כותרת משנה 2"/>
          <p:cNvSpPr txBox="1">
            <a:spLocks/>
          </p:cNvSpPr>
          <p:nvPr/>
        </p:nvSpPr>
        <p:spPr>
          <a:xfrm>
            <a:off x="755576" y="42986"/>
            <a:ext cx="7272808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 smtClean="0">
                <a:solidFill>
                  <a:schemeClr val="tx1"/>
                </a:solidFill>
                <a:latin typeface="Gagua" pitchFamily="2" charset="-79"/>
                <a:cs typeface="Gagua" pitchFamily="2" charset="-79"/>
              </a:rPr>
              <a:t>למה אתם עובדים?</a:t>
            </a:r>
            <a:endParaRPr lang="he-IL" sz="6000" b="1" dirty="0">
              <a:solidFill>
                <a:schemeClr val="tx1"/>
              </a:solidFill>
              <a:latin typeface="Gagua" pitchFamily="2" charset="-79"/>
              <a:cs typeface="Gagua" pitchFamily="2" charset="-79"/>
            </a:endParaRPr>
          </a:p>
        </p:txBody>
      </p:sp>
      <p:sp>
        <p:nvSpPr>
          <p:cNvPr id="8" name="Cloud Callout 13"/>
          <p:cNvSpPr/>
          <p:nvPr/>
        </p:nvSpPr>
        <p:spPr>
          <a:xfrm>
            <a:off x="5624782" y="3402351"/>
            <a:ext cx="3024336" cy="1944216"/>
          </a:xfrm>
          <a:prstGeom prst="cloudCallout">
            <a:avLst>
              <a:gd name="adj1" fmla="val -50280"/>
              <a:gd name="adj2" fmla="val -557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Cloud Callout 12"/>
          <p:cNvSpPr/>
          <p:nvPr/>
        </p:nvSpPr>
        <p:spPr>
          <a:xfrm>
            <a:off x="224182" y="2970303"/>
            <a:ext cx="2088232" cy="2952328"/>
          </a:xfrm>
          <a:prstGeom prst="cloudCallout">
            <a:avLst>
              <a:gd name="adj1" fmla="val 123596"/>
              <a:gd name="adj2" fmla="val -374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Cloud Callout 8"/>
          <p:cNvSpPr/>
          <p:nvPr/>
        </p:nvSpPr>
        <p:spPr>
          <a:xfrm>
            <a:off x="1592334" y="1314119"/>
            <a:ext cx="2016224" cy="1656184"/>
          </a:xfrm>
          <a:prstGeom prst="cloudCallout">
            <a:avLst>
              <a:gd name="adj1" fmla="val 62930"/>
              <a:gd name="adj2" fmla="val 416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96390" y="1458135"/>
            <a:ext cx="850005" cy="1402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62732" y="2251725"/>
            <a:ext cx="3454138" cy="4029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loud Callout 7"/>
          <p:cNvSpPr/>
          <p:nvPr/>
        </p:nvSpPr>
        <p:spPr>
          <a:xfrm>
            <a:off x="5840806" y="1242111"/>
            <a:ext cx="2816313" cy="1584176"/>
          </a:xfrm>
          <a:prstGeom prst="cloudCallout">
            <a:avLst>
              <a:gd name="adj1" fmla="val -59890"/>
              <a:gd name="adj2" fmla="val 4363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16870" y="1458135"/>
            <a:ext cx="1467673" cy="113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238" y="3186327"/>
            <a:ext cx="1217712" cy="86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8198" y="3906407"/>
            <a:ext cx="1733178" cy="17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28838" y="3618375"/>
            <a:ext cx="192021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311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7" y="601613"/>
            <a:ext cx="214312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9512" y="620688"/>
            <a:ext cx="2452688" cy="1633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4119153"/>
            <a:ext cx="2145074" cy="22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72148" y="4188380"/>
            <a:ext cx="1423988" cy="2120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Slamhm\Documents\פעילויות ותכנים\מסירות\שיעור חברה על זכויות עובדים\שירותי כח אדם וניקיון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276" y="44624"/>
            <a:ext cx="168858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6016" y="4221088"/>
            <a:ext cx="2587872" cy="274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כותרת משנה 2"/>
          <p:cNvSpPr txBox="1">
            <a:spLocks/>
          </p:cNvSpPr>
          <p:nvPr/>
        </p:nvSpPr>
        <p:spPr>
          <a:xfrm>
            <a:off x="1475656" y="2132856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במה נערים</a:t>
            </a:r>
          </a:p>
        </p:txBody>
      </p:sp>
      <p:sp>
        <p:nvSpPr>
          <p:cNvPr id="18" name="כותרת משנה 2"/>
          <p:cNvSpPr txBox="1">
            <a:spLocks/>
          </p:cNvSpPr>
          <p:nvPr/>
        </p:nvSpPr>
        <p:spPr>
          <a:xfrm>
            <a:off x="1043608" y="2851298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עובדים היום?</a:t>
            </a:r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49380" y="3471143"/>
            <a:ext cx="1260280" cy="605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3440380"/>
            <a:ext cx="1728192" cy="38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5364" y="2967087"/>
            <a:ext cx="948697" cy="711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כותרת משנה 2"/>
          <p:cNvSpPr txBox="1">
            <a:spLocks/>
          </p:cNvSpPr>
          <p:nvPr/>
        </p:nvSpPr>
        <p:spPr>
          <a:xfrm>
            <a:off x="6034752" y="115813"/>
            <a:ext cx="3505800" cy="5048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מזנוני מזון מהיר</a:t>
            </a:r>
          </a:p>
        </p:txBody>
      </p:sp>
      <p:sp>
        <p:nvSpPr>
          <p:cNvPr id="29" name="כותרת משנה 2"/>
          <p:cNvSpPr txBox="1">
            <a:spLocks/>
          </p:cNvSpPr>
          <p:nvPr/>
        </p:nvSpPr>
        <p:spPr>
          <a:xfrm>
            <a:off x="3419872" y="115813"/>
            <a:ext cx="3505800" cy="5048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קייטרינג</a:t>
            </a:r>
          </a:p>
        </p:txBody>
      </p:sp>
      <p:sp>
        <p:nvSpPr>
          <p:cNvPr id="30" name="כותרת משנה 2"/>
          <p:cNvSpPr txBox="1">
            <a:spLocks/>
          </p:cNvSpPr>
          <p:nvPr/>
        </p:nvSpPr>
        <p:spPr>
          <a:xfrm>
            <a:off x="-252536" y="340221"/>
            <a:ext cx="2088232" cy="18646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 anchor="ctr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he-IL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שירותי</a:t>
            </a:r>
          </a:p>
          <a:p>
            <a:pPr>
              <a:spcBef>
                <a:spcPts val="0"/>
              </a:spcBef>
            </a:pPr>
            <a:r>
              <a:rPr lang="he-IL" b="1" dirty="0" err="1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כח</a:t>
            </a:r>
            <a:r>
              <a:rPr lang="he-IL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 אדם</a:t>
            </a:r>
          </a:p>
          <a:p>
            <a:pPr>
              <a:spcBef>
                <a:spcPts val="0"/>
              </a:spcBef>
            </a:pPr>
            <a:r>
              <a:rPr lang="he-IL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וניקיון</a:t>
            </a:r>
          </a:p>
        </p:txBody>
      </p:sp>
      <p:sp>
        <p:nvSpPr>
          <p:cNvPr id="31" name="כותרת משנה 2"/>
          <p:cNvSpPr txBox="1">
            <a:spLocks/>
          </p:cNvSpPr>
          <p:nvPr/>
        </p:nvSpPr>
        <p:spPr>
          <a:xfrm>
            <a:off x="251520" y="2140421"/>
            <a:ext cx="2088232" cy="18646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 anchor="ctr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he-IL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מפלגות</a:t>
            </a:r>
          </a:p>
        </p:txBody>
      </p:sp>
      <p:sp>
        <p:nvSpPr>
          <p:cNvPr id="32" name="כותרת משנה 2"/>
          <p:cNvSpPr txBox="1">
            <a:spLocks/>
          </p:cNvSpPr>
          <p:nvPr/>
        </p:nvSpPr>
        <p:spPr>
          <a:xfrm>
            <a:off x="179512" y="4156645"/>
            <a:ext cx="2088232" cy="18646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 anchor="ctr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he-IL" sz="36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משלוחים</a:t>
            </a:r>
          </a:p>
        </p:txBody>
      </p:sp>
      <p:sp>
        <p:nvSpPr>
          <p:cNvPr id="33" name="כותרת משנה 2"/>
          <p:cNvSpPr txBox="1">
            <a:spLocks/>
          </p:cNvSpPr>
          <p:nvPr/>
        </p:nvSpPr>
        <p:spPr>
          <a:xfrm>
            <a:off x="3995936" y="5524797"/>
            <a:ext cx="2088232" cy="18646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 anchor="ctr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he-IL" sz="36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בייביסיטר</a:t>
            </a:r>
          </a:p>
        </p:txBody>
      </p:sp>
      <p:sp>
        <p:nvSpPr>
          <p:cNvPr id="34" name="כותרת משנה 2"/>
          <p:cNvSpPr txBox="1">
            <a:spLocks/>
          </p:cNvSpPr>
          <p:nvPr/>
        </p:nvSpPr>
        <p:spPr>
          <a:xfrm>
            <a:off x="6876256" y="5596805"/>
            <a:ext cx="2088232" cy="18646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 anchor="ctr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he-IL" sz="36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סבלות</a:t>
            </a:r>
          </a:p>
        </p:txBody>
      </p:sp>
    </p:spTree>
    <p:extLst>
      <p:ext uri="{BB962C8B-B14F-4D97-AF65-F5344CB8AC3E}">
        <p14:creationId xmlns:p14="http://schemas.microsoft.com/office/powerpoint/2010/main" val="82113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כותרת משנה 2"/>
          <p:cNvSpPr txBox="1">
            <a:spLocks/>
          </p:cNvSpPr>
          <p:nvPr/>
        </p:nvSpPr>
        <p:spPr>
          <a:xfrm>
            <a:off x="-468560" y="-27384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מה משותף לכל</a:t>
            </a:r>
          </a:p>
        </p:txBody>
      </p:sp>
      <p:sp>
        <p:nvSpPr>
          <p:cNvPr id="35" name="כותרת משנה 2"/>
          <p:cNvSpPr txBox="1">
            <a:spLocks/>
          </p:cNvSpPr>
          <p:nvPr/>
        </p:nvSpPr>
        <p:spPr>
          <a:xfrm>
            <a:off x="-612576" y="2276872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אין צורך בהכשרה ארוכה (אם בכלל)</a:t>
            </a:r>
          </a:p>
        </p:txBody>
      </p:sp>
      <p:sp>
        <p:nvSpPr>
          <p:cNvPr id="4" name="כותרת משנה 2"/>
          <p:cNvSpPr txBox="1">
            <a:spLocks/>
          </p:cNvSpPr>
          <p:nvPr/>
        </p:nvSpPr>
        <p:spPr>
          <a:xfrm>
            <a:off x="-460176" y="771450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העבודות האלו?</a:t>
            </a:r>
          </a:p>
        </p:txBody>
      </p:sp>
      <p:sp>
        <p:nvSpPr>
          <p:cNvPr id="5" name="כותרת משנה 2"/>
          <p:cNvSpPr txBox="1">
            <a:spLocks/>
          </p:cNvSpPr>
          <p:nvPr/>
        </p:nvSpPr>
        <p:spPr>
          <a:xfrm>
            <a:off x="-1332656" y="3209700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קל מאד להחליף עובדים</a:t>
            </a:r>
          </a:p>
        </p:txBody>
      </p:sp>
      <p:sp>
        <p:nvSpPr>
          <p:cNvPr id="6" name="כותרת משנה 2"/>
          <p:cNvSpPr txBox="1">
            <a:spLocks/>
          </p:cNvSpPr>
          <p:nvPr/>
        </p:nvSpPr>
        <p:spPr>
          <a:xfrm>
            <a:off x="-1476672" y="3715394"/>
            <a:ext cx="10225136" cy="1009750"/>
          </a:xfrm>
          <a:prstGeom prst="rect">
            <a:avLst/>
          </a:prstGeom>
          <a:effectLst/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b="1" dirty="0" smtClean="0">
                <a:solidFill>
                  <a:schemeClr val="tx1"/>
                </a:solidFill>
                <a:latin typeface="Gagua" pitchFamily="2" charset="-79"/>
                <a:cs typeface="Gagua" pitchFamily="2" charset="-79"/>
              </a:rPr>
              <a:t>אחד הולך, אחד אחר יבוא במקומו.</a:t>
            </a:r>
          </a:p>
        </p:txBody>
      </p:sp>
      <p:sp>
        <p:nvSpPr>
          <p:cNvPr id="7" name="כותרת משנה 2"/>
          <p:cNvSpPr txBox="1">
            <a:spLocks/>
          </p:cNvSpPr>
          <p:nvPr/>
        </p:nvSpPr>
        <p:spPr>
          <a:xfrm>
            <a:off x="-1332656" y="4291458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אין יכולות נדרשות</a:t>
            </a:r>
          </a:p>
        </p:txBody>
      </p:sp>
      <p:sp>
        <p:nvSpPr>
          <p:cNvPr id="8" name="כותרת משנה 2"/>
          <p:cNvSpPr txBox="1">
            <a:spLocks/>
          </p:cNvSpPr>
          <p:nvPr/>
        </p:nvSpPr>
        <p:spPr>
          <a:xfrm>
            <a:off x="-1476672" y="4723506"/>
            <a:ext cx="10225136" cy="1009750"/>
          </a:xfrm>
          <a:prstGeom prst="rect">
            <a:avLst/>
          </a:prstGeom>
          <a:effectLst/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b="1" dirty="0" smtClean="0">
                <a:solidFill>
                  <a:schemeClr val="tx1"/>
                </a:solidFill>
                <a:latin typeface="Gagua" pitchFamily="2" charset="-79"/>
                <a:cs typeface="Gagua" pitchFamily="2" charset="-79"/>
              </a:rPr>
              <a:t>(חוץ מגוף וטיפה יחסי אנוש)</a:t>
            </a:r>
          </a:p>
        </p:txBody>
      </p:sp>
      <p:sp>
        <p:nvSpPr>
          <p:cNvPr id="10" name="כותרת משנה 2"/>
          <p:cNvSpPr txBox="1">
            <a:spLocks/>
          </p:cNvSpPr>
          <p:nvPr/>
        </p:nvSpPr>
        <p:spPr>
          <a:xfrm>
            <a:off x="-1332656" y="5301208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לרוב עבודה במשמרות</a:t>
            </a:r>
          </a:p>
        </p:txBody>
      </p:sp>
      <p:sp>
        <p:nvSpPr>
          <p:cNvPr id="11" name="כותרת משנה 2"/>
          <p:cNvSpPr txBox="1">
            <a:spLocks/>
          </p:cNvSpPr>
          <p:nvPr/>
        </p:nvSpPr>
        <p:spPr>
          <a:xfrm>
            <a:off x="-1476672" y="5805264"/>
            <a:ext cx="10225136" cy="1009750"/>
          </a:xfrm>
          <a:prstGeom prst="rect">
            <a:avLst/>
          </a:prstGeom>
          <a:effectLst/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b="1" dirty="0" smtClean="0">
                <a:solidFill>
                  <a:schemeClr val="tx1"/>
                </a:solidFill>
                <a:latin typeface="Gagua" pitchFamily="2" charset="-79"/>
                <a:cs typeface="Gagua" pitchFamily="2" charset="-79"/>
              </a:rPr>
              <a:t>כך אפשר לעבוד בשעות שהן לא שעות לימודים</a:t>
            </a:r>
          </a:p>
        </p:txBody>
      </p:sp>
      <p:sp>
        <p:nvSpPr>
          <p:cNvPr id="12" name="כותרת משנה 2"/>
          <p:cNvSpPr txBox="1">
            <a:spLocks/>
          </p:cNvSpPr>
          <p:nvPr/>
        </p:nvSpPr>
        <p:spPr>
          <a:xfrm>
            <a:off x="8244408" y="2348061"/>
            <a:ext cx="927720" cy="10089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itchFamily="34" charset="0"/>
              <a:buChar char="•"/>
            </a:pPr>
            <a:r>
              <a:rPr lang="he-IL" sz="4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 </a:t>
            </a:r>
          </a:p>
        </p:txBody>
      </p:sp>
      <p:sp>
        <p:nvSpPr>
          <p:cNvPr id="13" name="כותרת משנה 2"/>
          <p:cNvSpPr txBox="1">
            <a:spLocks/>
          </p:cNvSpPr>
          <p:nvPr/>
        </p:nvSpPr>
        <p:spPr>
          <a:xfrm>
            <a:off x="8244408" y="3284165"/>
            <a:ext cx="927720" cy="10089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itchFamily="34" charset="0"/>
              <a:buChar char="•"/>
            </a:pPr>
            <a:r>
              <a:rPr lang="he-IL" sz="4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 </a:t>
            </a:r>
          </a:p>
        </p:txBody>
      </p:sp>
      <p:sp>
        <p:nvSpPr>
          <p:cNvPr id="14" name="כותרת משנה 2"/>
          <p:cNvSpPr txBox="1">
            <a:spLocks/>
          </p:cNvSpPr>
          <p:nvPr/>
        </p:nvSpPr>
        <p:spPr>
          <a:xfrm>
            <a:off x="8244408" y="4365104"/>
            <a:ext cx="927720" cy="10089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itchFamily="34" charset="0"/>
              <a:buChar char="•"/>
            </a:pPr>
            <a:r>
              <a:rPr lang="he-IL" sz="4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 </a:t>
            </a:r>
          </a:p>
        </p:txBody>
      </p:sp>
      <p:sp>
        <p:nvSpPr>
          <p:cNvPr id="15" name="כותרת משנה 2"/>
          <p:cNvSpPr txBox="1">
            <a:spLocks/>
          </p:cNvSpPr>
          <p:nvPr/>
        </p:nvSpPr>
        <p:spPr>
          <a:xfrm>
            <a:off x="8244408" y="5372397"/>
            <a:ext cx="927720" cy="10089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itchFamily="34" charset="0"/>
              <a:buChar char="•"/>
            </a:pPr>
            <a:r>
              <a:rPr lang="he-IL" sz="4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635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כותרת משנה 2"/>
          <p:cNvSpPr txBox="1">
            <a:spLocks/>
          </p:cNvSpPr>
          <p:nvPr/>
        </p:nvSpPr>
        <p:spPr>
          <a:xfrm>
            <a:off x="-468560" y="692696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3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שלא יעבדו</a:t>
            </a:r>
          </a:p>
        </p:txBody>
      </p:sp>
      <p:sp>
        <p:nvSpPr>
          <p:cNvPr id="4" name="כותרת משנה 2"/>
          <p:cNvSpPr txBox="1">
            <a:spLocks/>
          </p:cNvSpPr>
          <p:nvPr/>
        </p:nvSpPr>
        <p:spPr>
          <a:xfrm>
            <a:off x="-684584" y="2348880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16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עליכם!</a:t>
            </a:r>
          </a:p>
        </p:txBody>
      </p:sp>
      <p:pic>
        <p:nvPicPr>
          <p:cNvPr id="11266" name="Picture 2" descr="C:\Users\Slamhm\Documents\פעילויות ותכנים\מסירות\שיעור חברה על זכויות עובדים\Cooki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756" y="4221088"/>
            <a:ext cx="4392488" cy="235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Slamhm\Documents\פעילויות ותכנים\מסירות\שיעור חברה על זכויות עובדים\Cooki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0828" y="4373488"/>
            <a:ext cx="4392488" cy="235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Slamhm\Documents\פעילויות ותכנים\מסירות\שיעור חברה על זכויות עובדים\Cooki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56" y="5748981"/>
            <a:ext cx="6148300" cy="329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6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כותרת משנה 2"/>
          <p:cNvSpPr txBox="1">
            <a:spLocks/>
          </p:cNvSpPr>
          <p:nvPr/>
        </p:nvSpPr>
        <p:spPr>
          <a:xfrm>
            <a:off x="-612576" y="907082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מה שכר המינימום לשעה?</a:t>
            </a:r>
          </a:p>
        </p:txBody>
      </p:sp>
      <p:sp>
        <p:nvSpPr>
          <p:cNvPr id="4" name="כותרת משנה 2"/>
          <p:cNvSpPr txBox="1">
            <a:spLocks/>
          </p:cNvSpPr>
          <p:nvPr/>
        </p:nvSpPr>
        <p:spPr>
          <a:xfrm>
            <a:off x="-612576" y="-173038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מה הזכויות שלי?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535" y="-29022"/>
            <a:ext cx="9781071" cy="727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755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כותרת משנה 2"/>
          <p:cNvSpPr txBox="1">
            <a:spLocks/>
          </p:cNvSpPr>
          <p:nvPr/>
        </p:nvSpPr>
        <p:spPr>
          <a:xfrm>
            <a:off x="-612576" y="2131218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8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האם המעסיק חייב לשלם על </a:t>
            </a:r>
          </a:p>
        </p:txBody>
      </p:sp>
      <p:sp>
        <p:nvSpPr>
          <p:cNvPr id="4" name="כותרת משנה 2"/>
          <p:cNvSpPr txBox="1">
            <a:spLocks/>
          </p:cNvSpPr>
          <p:nvPr/>
        </p:nvSpPr>
        <p:spPr>
          <a:xfrm>
            <a:off x="-756592" y="42986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מה הזכויות שלי? </a:t>
            </a:r>
          </a:p>
        </p:txBody>
      </p:sp>
      <p:sp>
        <p:nvSpPr>
          <p:cNvPr id="5" name="כותרת משנה 2"/>
          <p:cNvSpPr txBox="1">
            <a:spLocks/>
          </p:cNvSpPr>
          <p:nvPr/>
        </p:nvSpPr>
        <p:spPr>
          <a:xfrm>
            <a:off x="-612576" y="2779290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8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התלמדות או ימי ניסיון?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473" y="-99392"/>
            <a:ext cx="10025041" cy="718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 descr="11048_189773593356_123755303356_2841192_8153087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4529">
            <a:off x="-481212" y="-223288"/>
            <a:ext cx="10448068" cy="743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8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כותרת משנה 2"/>
          <p:cNvSpPr txBox="1">
            <a:spLocks/>
          </p:cNvSpPr>
          <p:nvPr/>
        </p:nvSpPr>
        <p:spPr>
          <a:xfrm>
            <a:off x="-540568" y="1988840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האם מותר להוריד לכם קנסות?</a:t>
            </a:r>
          </a:p>
        </p:txBody>
      </p:sp>
      <p:sp>
        <p:nvSpPr>
          <p:cNvPr id="4" name="כותרת משנה 2"/>
          <p:cNvSpPr txBox="1">
            <a:spLocks/>
          </p:cNvSpPr>
          <p:nvPr/>
        </p:nvSpPr>
        <p:spPr>
          <a:xfrm>
            <a:off x="-612576" y="-173038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מה הזכויות שלי?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087"/>
            <a:ext cx="9433048" cy="7962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011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כותרת משנה 2"/>
          <p:cNvSpPr txBox="1">
            <a:spLocks/>
          </p:cNvSpPr>
          <p:nvPr/>
        </p:nvSpPr>
        <p:spPr>
          <a:xfrm>
            <a:off x="-540568" y="1268760"/>
            <a:ext cx="10225136" cy="100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5400" b="1" dirty="0" smtClean="0">
                <a:solidFill>
                  <a:schemeClr val="bg1"/>
                </a:solidFill>
                <a:latin typeface="Gagua" pitchFamily="2" charset="-79"/>
                <a:cs typeface="Gagua" pitchFamily="2" charset="-79"/>
              </a:rPr>
              <a:t>כמה שכר מקבלים בשבת?</a:t>
            </a:r>
          </a:p>
        </p:txBody>
      </p:sp>
      <p:sp>
        <p:nvSpPr>
          <p:cNvPr id="4" name="כותרת משנה 2"/>
          <p:cNvSpPr txBox="1">
            <a:spLocks/>
          </p:cNvSpPr>
          <p:nvPr/>
        </p:nvSpPr>
        <p:spPr>
          <a:xfrm>
            <a:off x="-612576" y="-173038"/>
            <a:ext cx="10225136" cy="100975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8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gua" pitchFamily="2" charset="-79"/>
                <a:cs typeface="Gagua" pitchFamily="2" charset="-79"/>
              </a:rPr>
              <a:t>מה הזכויות שלי?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7" y="-51828"/>
            <a:ext cx="9721396" cy="7009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59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6702</TotalTime>
  <Words>522</Words>
  <Application>Microsoft Office PowerPoint</Application>
  <PresentationFormat>‫הצגה על המסך (4:3)</PresentationFormat>
  <Paragraphs>121</Paragraphs>
  <Slides>15</Slides>
  <Notes>8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15</vt:i4>
      </vt:variant>
    </vt:vector>
  </HeadingPairs>
  <TitlesOfParts>
    <vt:vector size="16" baseType="lpstr">
      <vt:lpstr>ערכת נושא Office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Slamhm</dc:creator>
  <cp:lastModifiedBy>Jacob Avid</cp:lastModifiedBy>
  <cp:revision>77</cp:revision>
  <dcterms:created xsi:type="dcterms:W3CDTF">2012-03-25T16:16:02Z</dcterms:created>
  <dcterms:modified xsi:type="dcterms:W3CDTF">2013-04-21T08:07:06Z</dcterms:modified>
</cp:coreProperties>
</file>