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1" r:id="rId2"/>
    <p:sldId id="257" r:id="rId3"/>
    <p:sldId id="258" r:id="rId4"/>
    <p:sldId id="290" r:id="rId5"/>
    <p:sldId id="259" r:id="rId6"/>
    <p:sldId id="260" r:id="rId7"/>
    <p:sldId id="291" r:id="rId8"/>
    <p:sldId id="262" r:id="rId9"/>
    <p:sldId id="263" r:id="rId10"/>
    <p:sldId id="292" r:id="rId11"/>
    <p:sldId id="264" r:id="rId12"/>
    <p:sldId id="265" r:id="rId13"/>
    <p:sldId id="293" r:id="rId14"/>
    <p:sldId id="266" r:id="rId15"/>
    <p:sldId id="267" r:id="rId16"/>
    <p:sldId id="294" r:id="rId17"/>
    <p:sldId id="268" r:id="rId18"/>
    <p:sldId id="269" r:id="rId19"/>
    <p:sldId id="295" r:id="rId20"/>
    <p:sldId id="270" r:id="rId21"/>
    <p:sldId id="271" r:id="rId22"/>
    <p:sldId id="296" r:id="rId23"/>
    <p:sldId id="272" r:id="rId24"/>
    <p:sldId id="273" r:id="rId25"/>
    <p:sldId id="297" r:id="rId26"/>
    <p:sldId id="274" r:id="rId27"/>
    <p:sldId id="275" r:id="rId28"/>
    <p:sldId id="298" r:id="rId29"/>
    <p:sldId id="276" r:id="rId30"/>
    <p:sldId id="277" r:id="rId31"/>
    <p:sldId id="299" r:id="rId32"/>
    <p:sldId id="278" r:id="rId33"/>
    <p:sldId id="279" r:id="rId34"/>
    <p:sldId id="300" r:id="rId35"/>
    <p:sldId id="280" r:id="rId36"/>
    <p:sldId id="281" r:id="rId37"/>
    <p:sldId id="301" r:id="rId38"/>
    <p:sldId id="282" r:id="rId39"/>
    <p:sldId id="283" r:id="rId40"/>
    <p:sldId id="302" r:id="rId41"/>
    <p:sldId id="284" r:id="rId42"/>
    <p:sldId id="285" r:id="rId43"/>
    <p:sldId id="303" r:id="rId44"/>
    <p:sldId id="286" r:id="rId45"/>
    <p:sldId id="287" r:id="rId46"/>
    <p:sldId id="304" r:id="rId47"/>
    <p:sldId id="288" r:id="rId48"/>
    <p:sldId id="289" r:id="rId49"/>
    <p:sldId id="305" r:id="rId5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46A8F4-D9EE-4A43-93B6-CE4DA8A4C825}" type="datetimeFigureOut">
              <a:rPr lang="he-IL" smtClean="0"/>
              <a:t>י"ג/חשון/תשע"ו</a:t>
            </a:fld>
            <a:endParaRPr lang="he-IL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30C8A70-41BF-4585-8C87-26DC698B7008}" type="slidenum">
              <a:rPr lang="he-IL" smtClean="0"/>
              <a:t>‹#›</a:t>
            </a:fld>
            <a:endParaRPr lang="he-IL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4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32.xml"/><Relationship Id="rId18" Type="http://schemas.openxmlformats.org/officeDocument/2006/relationships/slide" Target="slide47.xml"/><Relationship Id="rId3" Type="http://schemas.openxmlformats.org/officeDocument/2006/relationships/slide" Target="slide2.xml"/><Relationship Id="rId7" Type="http://schemas.openxmlformats.org/officeDocument/2006/relationships/slide" Target="slide5.xml"/><Relationship Id="rId12" Type="http://schemas.openxmlformats.org/officeDocument/2006/relationships/slide" Target="slide20.xml"/><Relationship Id="rId17" Type="http://schemas.openxmlformats.org/officeDocument/2006/relationships/slide" Target="slide35.xml"/><Relationship Id="rId2" Type="http://schemas.openxmlformats.org/officeDocument/2006/relationships/image" Target="../media/image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11" Type="http://schemas.openxmlformats.org/officeDocument/2006/relationships/slide" Target="slide8.xml"/><Relationship Id="rId5" Type="http://schemas.openxmlformats.org/officeDocument/2006/relationships/slide" Target="slide26.xml"/><Relationship Id="rId15" Type="http://schemas.openxmlformats.org/officeDocument/2006/relationships/slide" Target="slide11.xml"/><Relationship Id="rId10" Type="http://schemas.openxmlformats.org/officeDocument/2006/relationships/slide" Target="slide41.xml"/><Relationship Id="rId19" Type="http://schemas.openxmlformats.org/officeDocument/2006/relationships/image" Target="../media/image3.png"/><Relationship Id="rId4" Type="http://schemas.openxmlformats.org/officeDocument/2006/relationships/slide" Target="slide14.xml"/><Relationship Id="rId9" Type="http://schemas.openxmlformats.org/officeDocument/2006/relationships/slide" Target="slide29.xml"/><Relationship Id="rId14" Type="http://schemas.openxmlformats.org/officeDocument/2006/relationships/slide" Target="slide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257555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61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מהו השכר בשבתות וחגים?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338462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בגדול – אסור למעסיק להעסיק </a:t>
            </a:r>
            <a:r>
              <a:rPr lang="he-IL" dirty="0" smtClean="0"/>
              <a:t>בני נוער ביום </a:t>
            </a:r>
            <a:r>
              <a:rPr lang="he-IL" dirty="0"/>
              <a:t>המנוחה </a:t>
            </a:r>
            <a:r>
              <a:rPr lang="he-IL" dirty="0" smtClean="0"/>
              <a:t>השבועי.</a:t>
            </a:r>
          </a:p>
          <a:p>
            <a:r>
              <a:rPr lang="he-IL" dirty="0" smtClean="0"/>
              <a:t>אבל </a:t>
            </a:r>
            <a:r>
              <a:rPr lang="he-IL" dirty="0"/>
              <a:t>אם כבר </a:t>
            </a:r>
            <a:r>
              <a:rPr lang="he-IL" dirty="0" smtClean="0"/>
              <a:t>עבדתם – מגיע לכם לקבל  </a:t>
            </a:r>
            <a:r>
              <a:rPr lang="he-IL" dirty="0"/>
              <a:t>150% מהשעה </a:t>
            </a:r>
            <a:r>
              <a:rPr lang="he-IL" dirty="0" smtClean="0"/>
              <a:t>הראשונה.</a:t>
            </a:r>
            <a:endParaRPr lang="he-IL" dirty="0"/>
          </a:p>
          <a:p>
            <a:r>
              <a:rPr lang="he-IL" dirty="0" smtClean="0"/>
              <a:t>בנוסף – צריך לשלם שעות נוספות גם בשבת - 175</a:t>
            </a:r>
            <a:r>
              <a:rPr lang="he-IL" dirty="0"/>
              <a:t>% ו200</a:t>
            </a:r>
            <a:r>
              <a:rPr lang="he-IL" dirty="0" smtClean="0"/>
              <a:t>%.</a:t>
            </a:r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12899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האם מגיע לי החזרי נסיעות?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355593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כן.</a:t>
            </a:r>
          </a:p>
          <a:p>
            <a:r>
              <a:rPr lang="he-IL" dirty="0" smtClean="0"/>
              <a:t>המינימום שאתה מוציא </a:t>
            </a:r>
            <a:r>
              <a:rPr lang="he-IL" dirty="0"/>
              <a:t>על ההגעה לעבודה </a:t>
            </a:r>
            <a:r>
              <a:rPr lang="he-IL" dirty="0" smtClean="0"/>
              <a:t>(נניח – כרטיסיית נוער)</a:t>
            </a:r>
          </a:p>
          <a:p>
            <a:r>
              <a:rPr lang="he-IL" dirty="0" smtClean="0"/>
              <a:t>ועד </a:t>
            </a:r>
            <a:r>
              <a:rPr lang="he-IL" dirty="0"/>
              <a:t>לסכום של </a:t>
            </a:r>
            <a:r>
              <a:rPr lang="he-IL" dirty="0" smtClean="0"/>
              <a:t>26.40 </a:t>
            </a:r>
            <a:r>
              <a:rPr lang="he-IL" dirty="0"/>
              <a:t>₪ ליום עבודה.</a:t>
            </a:r>
          </a:p>
        </p:txBody>
      </p:sp>
    </p:spTree>
    <p:extLst>
      <p:ext uri="{BB962C8B-B14F-4D97-AF65-F5344CB8AC3E}">
        <p14:creationId xmlns:p14="http://schemas.microsoft.com/office/powerpoint/2010/main" val="42226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כמה זמן הפסקה מגיע לי במשמרת?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170118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במשמרת </a:t>
            </a:r>
            <a:r>
              <a:rPr lang="he-IL" dirty="0"/>
              <a:t>של 6 שעות ומעלה </a:t>
            </a:r>
            <a:r>
              <a:rPr lang="he-IL" dirty="0" smtClean="0"/>
              <a:t>- מגיע </a:t>
            </a:r>
            <a:r>
              <a:rPr lang="he-IL" dirty="0"/>
              <a:t>45 דק</a:t>
            </a:r>
            <a:r>
              <a:rPr lang="he-IL" dirty="0" smtClean="0"/>
              <a:t>'.</a:t>
            </a:r>
            <a:endParaRPr lang="he-IL" dirty="0"/>
          </a:p>
          <a:p>
            <a:r>
              <a:rPr lang="he-IL" dirty="0" smtClean="0"/>
              <a:t>30 </a:t>
            </a:r>
            <a:r>
              <a:rPr lang="he-IL" dirty="0"/>
              <a:t>דק' מתוכן חייבים להיות רצופות.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66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- 100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077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כיצד ניתן לשלם לי את המשכורת?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110428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מהי הודעה לעובד?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146404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מסמך המציג את תנאי ההעסקה המלאים.</a:t>
            </a:r>
          </a:p>
          <a:p>
            <a:r>
              <a:rPr lang="he-IL" dirty="0"/>
              <a:t>חובת המעביד למסור אותו עד 7 ימים מתחילת העבודה (לנוער).</a:t>
            </a:r>
          </a:p>
          <a:p>
            <a:r>
              <a:rPr lang="he-IL" dirty="0" smtClean="0"/>
              <a:t>במידה והוא לא נתן – מותר לתבוע אותו בסכום של עד 15,000 ₪.</a:t>
            </a:r>
          </a:p>
          <a:p>
            <a:r>
              <a:rPr lang="he-IL" dirty="0" smtClean="0"/>
              <a:t>בנוסף – חובת ההוכחה על מה שסיכמתם תעבור אליו.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6305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האם מעסיק רשאי לפטר אותי בכל עת?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15747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זכויות נוספות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לא, </a:t>
            </a:r>
            <a:r>
              <a:rPr lang="he-IL" dirty="0" smtClean="0"/>
              <a:t>לפני שמפטרים עובד – חייבים לערוך לו שימוע.</a:t>
            </a:r>
          </a:p>
          <a:p>
            <a:r>
              <a:rPr lang="he-IL" dirty="0" smtClean="0"/>
              <a:t>בנוסף – צריך לתת </a:t>
            </a:r>
            <a:r>
              <a:rPr lang="he-IL" dirty="0"/>
              <a:t>הודעה מוקדמת בכתב.</a:t>
            </a:r>
          </a:p>
          <a:p>
            <a:r>
              <a:rPr lang="he-IL" dirty="0"/>
              <a:t>על כל חודש </a:t>
            </a:r>
            <a:r>
              <a:rPr lang="he-IL" dirty="0" smtClean="0"/>
              <a:t>עבודה – מגיע הודעה של יום </a:t>
            </a:r>
            <a:r>
              <a:rPr lang="he-IL" dirty="0"/>
              <a:t>אחד מראש</a:t>
            </a:r>
            <a:r>
              <a:rPr lang="he-IL" dirty="0" smtClean="0"/>
              <a:t>.</a:t>
            </a:r>
          </a:p>
          <a:p>
            <a:r>
              <a:rPr lang="he-IL" dirty="0" smtClean="0"/>
              <a:t>אחרי שנה זמן ההודעה מתארך.</a:t>
            </a:r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620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- 100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6600" dirty="0">
                <a:hlinkClick r:id="rId2" action="ppaction://hlinksldjump"/>
              </a:rPr>
              <a:t>מה הסכום המקסימאלי שניתן לנכות לי מהמשכורת במידה ושברתי משהו או איחרתי?</a:t>
            </a:r>
            <a:endParaRPr lang="he-IL" sz="6600" dirty="0"/>
          </a:p>
        </p:txBody>
      </p:sp>
    </p:spTree>
    <p:extLst>
      <p:ext uri="{BB962C8B-B14F-4D97-AF65-F5344CB8AC3E}">
        <p14:creationId xmlns:p14="http://schemas.microsoft.com/office/powerpoint/2010/main" val="145756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–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אפס מאופס! אסור </a:t>
            </a:r>
            <a:r>
              <a:rPr lang="he-IL" dirty="0" smtClean="0"/>
              <a:t>להוריד מהשכר בלי הסכמה מפורשת כתובה של העובד.</a:t>
            </a:r>
          </a:p>
          <a:p>
            <a:r>
              <a:rPr lang="he-IL" dirty="0" smtClean="0"/>
              <a:t>אם העובד לא טוב – מותר לפטר אותו.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04297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- 200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7200" dirty="0">
                <a:hlinkClick r:id="rId2" action="ppaction://hlinksldjump"/>
              </a:rPr>
              <a:t>כמה עליי לשלם, בתור נער, לביטוח לאומי ומס בריאות במשכורת?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53739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- 100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כל אמצעי חוקי להעברת </a:t>
            </a:r>
            <a:r>
              <a:rPr lang="he-IL" dirty="0" smtClean="0"/>
              <a:t>כספים:</a:t>
            </a:r>
          </a:p>
          <a:p>
            <a:r>
              <a:rPr lang="he-IL" dirty="0" smtClean="0"/>
              <a:t>צ'ק</a:t>
            </a:r>
          </a:p>
          <a:p>
            <a:r>
              <a:rPr lang="he-IL" dirty="0" smtClean="0"/>
              <a:t>מזומן</a:t>
            </a:r>
          </a:p>
          <a:p>
            <a:r>
              <a:rPr lang="he-IL" dirty="0" smtClean="0"/>
              <a:t>העברה בנקאית</a:t>
            </a:r>
          </a:p>
          <a:p>
            <a:r>
              <a:rPr lang="he-IL" b="1" u="sng" dirty="0" smtClean="0"/>
              <a:t>בתנאי </a:t>
            </a:r>
            <a:r>
              <a:rPr lang="he-IL" b="1" u="sng" dirty="0"/>
              <a:t>שאני מקבל גם </a:t>
            </a:r>
            <a:r>
              <a:rPr lang="he-IL" b="1" u="sng" dirty="0" smtClean="0"/>
              <a:t>תלוש מסודר!</a:t>
            </a:r>
            <a:endParaRPr lang="he-IL" b="1" u="sng" dirty="0"/>
          </a:p>
        </p:txBody>
      </p:sp>
    </p:spTree>
    <p:extLst>
      <p:ext uri="{BB962C8B-B14F-4D97-AF65-F5344CB8AC3E}">
        <p14:creationId xmlns:p14="http://schemas.microsoft.com/office/powerpoint/2010/main" val="134757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- 200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כלום!!! </a:t>
            </a:r>
            <a:endParaRPr lang="he-IL" dirty="0" smtClean="0"/>
          </a:p>
          <a:p>
            <a:r>
              <a:rPr lang="he-IL" dirty="0" smtClean="0"/>
              <a:t>אסור להוריד לנערים מתחת לגיל </a:t>
            </a:r>
            <a:r>
              <a:rPr lang="he-IL" dirty="0"/>
              <a:t>18 </a:t>
            </a:r>
            <a:r>
              <a:rPr lang="he-IL" dirty="0" smtClean="0"/>
              <a:t>מיסים.</a:t>
            </a:r>
          </a:p>
          <a:p>
            <a:r>
              <a:rPr lang="he-IL" dirty="0" smtClean="0"/>
              <a:t>אלא </a:t>
            </a:r>
            <a:r>
              <a:rPr lang="he-IL" dirty="0"/>
              <a:t>אם </a:t>
            </a:r>
            <a:r>
              <a:rPr lang="he-IL" dirty="0" smtClean="0"/>
              <a:t>הם מרוויחים מעל </a:t>
            </a:r>
            <a:r>
              <a:rPr lang="he-IL" dirty="0"/>
              <a:t>6,300 </a:t>
            </a:r>
            <a:r>
              <a:rPr lang="he-IL" dirty="0" smtClean="0"/>
              <a:t>₪ בחודש.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053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7200" dirty="0">
                <a:hlinkClick r:id="rId2" action="ppaction://hlinksldjump"/>
              </a:rPr>
              <a:t>מה מספר המשמרות של התלמדות וחפיפה עליי לעשות ללא תשלום?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02499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כלום!! </a:t>
            </a:r>
            <a:endParaRPr lang="he-IL" dirty="0" smtClean="0"/>
          </a:p>
          <a:p>
            <a:r>
              <a:rPr lang="he-IL" dirty="0" smtClean="0"/>
              <a:t>על </a:t>
            </a:r>
            <a:r>
              <a:rPr lang="he-IL" dirty="0"/>
              <a:t>כל </a:t>
            </a:r>
            <a:r>
              <a:rPr lang="he-IL" dirty="0" smtClean="0"/>
              <a:t>שעת עבודה - </a:t>
            </a:r>
            <a:r>
              <a:rPr lang="he-IL" dirty="0"/>
              <a:t>חייבים לשלם </a:t>
            </a:r>
            <a:r>
              <a:rPr lang="he-IL" dirty="0" smtClean="0"/>
              <a:t>לכם!</a:t>
            </a:r>
          </a:p>
          <a:p>
            <a:r>
              <a:rPr lang="he-IL" dirty="0" smtClean="0"/>
              <a:t>אגב, גם על ישיבות עבודה...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2699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7200" dirty="0">
                <a:hlinkClick r:id="rId2" action="ppaction://hlinksldjump"/>
              </a:rPr>
              <a:t>אני עובד כמלצר והשכר שלי הוא אך ורק הטיפים שאני מקבל. האם </a:t>
            </a:r>
            <a:r>
              <a:rPr lang="he-IL" sz="7200" dirty="0" smtClean="0">
                <a:hlinkClick r:id="rId2" action="ppaction://hlinksldjump"/>
              </a:rPr>
              <a:t>נוצלתי?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37758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איך מנצלים אותי?!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יש סיכוי שכן</a:t>
            </a:r>
            <a:r>
              <a:rPr lang="he-IL" dirty="0"/>
              <a:t>! </a:t>
            </a:r>
            <a:endParaRPr lang="he-IL" dirty="0" smtClean="0"/>
          </a:p>
          <a:p>
            <a:r>
              <a:rPr lang="he-IL" dirty="0" smtClean="0"/>
              <a:t>טיפים </a:t>
            </a:r>
            <a:r>
              <a:rPr lang="he-IL" dirty="0"/>
              <a:t>הם לא חלק </a:t>
            </a:r>
            <a:r>
              <a:rPr lang="he-IL" dirty="0" smtClean="0"/>
              <a:t>מהמשכורת.</a:t>
            </a:r>
          </a:p>
          <a:p>
            <a:r>
              <a:rPr lang="he-IL" dirty="0" smtClean="0"/>
              <a:t>אלא אם:</a:t>
            </a:r>
          </a:p>
          <a:p>
            <a:r>
              <a:rPr lang="he-IL" dirty="0" smtClean="0"/>
              <a:t>המנהל </a:t>
            </a:r>
            <a:r>
              <a:rPr lang="he-IL" dirty="0"/>
              <a:t>מעביר אותם בקופה</a:t>
            </a:r>
            <a:r>
              <a:rPr lang="he-IL" dirty="0" smtClean="0"/>
              <a:t>.</a:t>
            </a:r>
          </a:p>
          <a:p>
            <a:r>
              <a:rPr lang="he-IL" dirty="0" smtClean="0"/>
              <a:t>מוציאים לכם תלוש.</a:t>
            </a:r>
          </a:p>
          <a:p>
            <a:r>
              <a:rPr lang="he-IL" dirty="0" smtClean="0"/>
              <a:t>השכר (טיפים והשלמות) עולה על שכר המינימום.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903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מהו הגיל שבו מותר להתחיל לעבוד?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316141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- 100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מגיל 16. </a:t>
            </a:r>
            <a:endParaRPr lang="he-IL" dirty="0" smtClean="0"/>
          </a:p>
          <a:p>
            <a:r>
              <a:rPr lang="he-IL" dirty="0" smtClean="0"/>
              <a:t>בחופשת הקיץ – מותר מגיל </a:t>
            </a:r>
            <a:r>
              <a:rPr lang="he-IL" dirty="0"/>
              <a:t>14.</a:t>
            </a:r>
          </a:p>
        </p:txBody>
      </p:sp>
    </p:spTree>
    <p:extLst>
      <p:ext uri="{BB962C8B-B14F-4D97-AF65-F5344CB8AC3E}">
        <p14:creationId xmlns:p14="http://schemas.microsoft.com/office/powerpoint/2010/main" val="319393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מה הדבר הכי חשוב שעובד צריך לעשות?!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39416625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לנהל יומן המתעד את המשמרות המדויקות וההפסקות בהן.</a:t>
            </a:r>
          </a:p>
        </p:txBody>
      </p:sp>
    </p:spTree>
    <p:extLst>
      <p:ext uri="{BB962C8B-B14F-4D97-AF65-F5344CB8AC3E}">
        <p14:creationId xmlns:p14="http://schemas.microsoft.com/office/powerpoint/2010/main" val="89600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מהו ועד עובדים?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62301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איגוד שיוצרים העובדים על מנת לעמוד על זכויותיהם </a:t>
            </a:r>
            <a:r>
              <a:rPr lang="he-IL" dirty="0" smtClean="0"/>
              <a:t>ביחד.</a:t>
            </a:r>
          </a:p>
          <a:p>
            <a:r>
              <a:rPr lang="he-IL" dirty="0" smtClean="0"/>
              <a:t>ועד עובדים הוא גוף </a:t>
            </a:r>
            <a:r>
              <a:rPr lang="he-IL" dirty="0"/>
              <a:t>משפטי וחברתי הנותן להם המון כוח ומאפשר לשפר את תנאי העבודה במקום.</a:t>
            </a:r>
          </a:p>
        </p:txBody>
      </p:sp>
    </p:spTree>
    <p:extLst>
      <p:ext uri="{BB962C8B-B14F-4D97-AF65-F5344CB8AC3E}">
        <p14:creationId xmlns:p14="http://schemas.microsoft.com/office/powerpoint/2010/main" val="212954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היכן ניתן לקבל עזרה במידה ונוצלתי?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292889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המלצה לעובד - 400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הסתדרות הנוער העובד והלומד היא הארגון היציג של בני הנוער העובדים.</a:t>
            </a:r>
          </a:p>
          <a:p>
            <a:r>
              <a:rPr lang="he-IL" dirty="0" smtClean="0"/>
              <a:t>אנחנו מוסמכים לפנות בשמכם ואפילו לייצג אתכם בבית הדין לעבודה.</a:t>
            </a:r>
          </a:p>
          <a:p>
            <a:r>
              <a:rPr lang="he-IL" dirty="0" smtClean="0"/>
              <a:t>אפשר להשאיר תלונה:</a:t>
            </a:r>
          </a:p>
          <a:p>
            <a:r>
              <a:rPr lang="he-IL" dirty="0" smtClean="0"/>
              <a:t>בטלמסר </a:t>
            </a:r>
            <a:r>
              <a:rPr lang="he-IL" dirty="0"/>
              <a:t>*1121 </a:t>
            </a:r>
            <a:endParaRPr lang="he-IL" dirty="0" smtClean="0"/>
          </a:p>
          <a:p>
            <a:r>
              <a:rPr lang="he-IL" dirty="0" err="1" smtClean="0"/>
              <a:t>בפייסבוק</a:t>
            </a:r>
            <a:r>
              <a:rPr lang="he-IL" dirty="0" smtClean="0"/>
              <a:t> </a:t>
            </a:r>
            <a:r>
              <a:rPr lang="he-IL" dirty="0"/>
              <a:t>"האיגוד המקצועי לנוער" </a:t>
            </a:r>
            <a:endParaRPr lang="he-IL" dirty="0" smtClean="0"/>
          </a:p>
          <a:p>
            <a:r>
              <a:rPr lang="he-IL" dirty="0" smtClean="0"/>
              <a:t>או </a:t>
            </a:r>
            <a:r>
              <a:rPr lang="he-IL" dirty="0"/>
              <a:t>באתר </a:t>
            </a:r>
            <a:r>
              <a:rPr lang="en-US" dirty="0"/>
              <a:t>www.minimum.org.il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727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- 200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מהו שכר המינימום?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49434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– 200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מתחת לגיל 16 – </a:t>
            </a:r>
            <a:r>
              <a:rPr lang="he-IL" dirty="0" smtClean="0"/>
              <a:t>18.82 </a:t>
            </a:r>
            <a:r>
              <a:rPr lang="he-IL" dirty="0" smtClean="0"/>
              <a:t>₪</a:t>
            </a:r>
          </a:p>
          <a:p>
            <a:r>
              <a:rPr lang="he-IL" dirty="0" smtClean="0"/>
              <a:t>בין 16-17 – </a:t>
            </a:r>
            <a:r>
              <a:rPr lang="he-IL" dirty="0" smtClean="0"/>
              <a:t>20.16 </a:t>
            </a:r>
            <a:r>
              <a:rPr lang="he-IL" dirty="0" smtClean="0"/>
              <a:t>₪</a:t>
            </a:r>
          </a:p>
          <a:p>
            <a:r>
              <a:rPr lang="he-IL" dirty="0" smtClean="0"/>
              <a:t>בין 17-18 – </a:t>
            </a:r>
            <a:r>
              <a:rPr lang="he-IL" dirty="0" smtClean="0"/>
              <a:t>22.31 ₪</a:t>
            </a:r>
            <a:endParaRPr lang="he-IL" dirty="0" smtClean="0"/>
          </a:p>
          <a:p>
            <a:r>
              <a:rPr lang="he-IL" dirty="0" smtClean="0"/>
              <a:t>מעל גיל 18 – </a:t>
            </a:r>
            <a:r>
              <a:rPr lang="he-IL" dirty="0" smtClean="0"/>
              <a:t>25.00 </a:t>
            </a:r>
            <a:r>
              <a:rPr lang="he-IL" dirty="0" smtClean="0"/>
              <a:t>₪</a:t>
            </a:r>
          </a:p>
          <a:p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251978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מלך הטריוויה</a:t>
            </a:r>
            <a:endParaRPr lang="he-IL" dirty="0"/>
          </a:p>
        </p:txBody>
      </p:sp>
      <p:pic>
        <p:nvPicPr>
          <p:cNvPr id="1027" name="Picture 3" descr="Z:\תמונות- מצגות\מצגות\2013\עובד מלך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315416"/>
            <a:ext cx="21967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939842"/>
              </p:ext>
            </p:extLst>
          </p:nvPr>
        </p:nvGraphicFramePr>
        <p:xfrm>
          <a:off x="395536" y="2348880"/>
          <a:ext cx="8229600" cy="3383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שכר ושעות עבודה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זכויות נוספות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איך מנצלים אותי?!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/>
                        <a:t>המלצות לעובדים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3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4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5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6" action="ppaction://hlinksldjump"/>
                        </a:rPr>
                        <a:t>100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7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8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9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0" action="ppaction://hlinksldjump"/>
                        </a:rPr>
                        <a:t>200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1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2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3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4" action="ppaction://hlinksldjump"/>
                        </a:rPr>
                        <a:t>300</a:t>
                      </a:r>
                      <a:endParaRPr lang="he-IL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5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6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7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3200" dirty="0" smtClean="0">
                          <a:hlinkClick r:id="rId18" action="ppaction://hlinksldjump"/>
                        </a:rPr>
                        <a:t>400</a:t>
                      </a:r>
                      <a:endParaRPr lang="he-IL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Z:\הסברה\יחצני זכויות - 1 במאי 2013\לוגו איגומ להדפסה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1303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9600" dirty="0">
                <a:hlinkClick r:id="rId2" action="ppaction://hlinksldjump"/>
              </a:rPr>
              <a:t>מהן השעות הנוספות?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3509344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שכר עבודה - 300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שעה תשיעית ועשירית </a:t>
            </a:r>
            <a:r>
              <a:rPr lang="he-IL" dirty="0" smtClean="0"/>
              <a:t>- 125% </a:t>
            </a:r>
            <a:endParaRPr lang="he-IL" dirty="0"/>
          </a:p>
          <a:p>
            <a:r>
              <a:rPr lang="he-IL" dirty="0"/>
              <a:t>שעה </a:t>
            </a:r>
            <a:r>
              <a:rPr lang="he-IL" dirty="0" smtClean="0"/>
              <a:t>11והלאה - 150</a:t>
            </a:r>
            <a:r>
              <a:rPr lang="he-IL" dirty="0"/>
              <a:t>%</a:t>
            </a:r>
          </a:p>
          <a:p>
            <a:r>
              <a:rPr lang="he-IL" dirty="0"/>
              <a:t>מי שעובד באולמות אירועים ומסיים אחרי 24:00 – מתחילים לספור לו שעות נוספות כבר מהשעה השביעית.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1149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זרימה">
  <a:themeElements>
    <a:clrScheme name="זרימה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זרימה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זרימ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1160</Words>
  <Application>Microsoft Office PowerPoint</Application>
  <PresentationFormat>‫הצגה על המסך (4:3)</PresentationFormat>
  <Paragraphs>458</Paragraphs>
  <Slides>49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49</vt:i4>
      </vt:variant>
    </vt:vector>
  </HeadingPairs>
  <TitlesOfParts>
    <vt:vector size="55" baseType="lpstr">
      <vt:lpstr>Arial</vt:lpstr>
      <vt:lpstr>Calibri</vt:lpstr>
      <vt:lpstr>Constantia</vt:lpstr>
      <vt:lpstr>David</vt:lpstr>
      <vt:lpstr>Wingdings 2</vt:lpstr>
      <vt:lpstr>זרימה</vt:lpstr>
      <vt:lpstr>מלך הטריוויה</vt:lpstr>
      <vt:lpstr>שכר עבודה - 100</vt:lpstr>
      <vt:lpstr>שכר עבודה - 100</vt:lpstr>
      <vt:lpstr>מלך הטריוויה</vt:lpstr>
      <vt:lpstr>שכר עבודה - 200</vt:lpstr>
      <vt:lpstr>שכר עבודה – 200</vt:lpstr>
      <vt:lpstr>מלך הטריוויה</vt:lpstr>
      <vt:lpstr>שכר עבודה - 300</vt:lpstr>
      <vt:lpstr>שכר עבודה - 300</vt:lpstr>
      <vt:lpstr>מלך הטריוויה</vt:lpstr>
      <vt:lpstr>שכר עבודה - 400</vt:lpstr>
      <vt:lpstr>שכר עבודה - 400</vt:lpstr>
      <vt:lpstr>מלך הטריוויה</vt:lpstr>
      <vt:lpstr>זכויות נוספות - 100</vt:lpstr>
      <vt:lpstr>זכויות נוספות - 100</vt:lpstr>
      <vt:lpstr>מלך הטריוויה</vt:lpstr>
      <vt:lpstr>זכויות נוספות - 200</vt:lpstr>
      <vt:lpstr>זכויות נוספות - 200</vt:lpstr>
      <vt:lpstr>מלך הטריוויה</vt:lpstr>
      <vt:lpstr>זכויות נוספות - 300</vt:lpstr>
      <vt:lpstr>זכויות נוספות - 300</vt:lpstr>
      <vt:lpstr>מלך הטריוויה</vt:lpstr>
      <vt:lpstr>זכויות נוספות - 400</vt:lpstr>
      <vt:lpstr>זכויות נוספות - 400</vt:lpstr>
      <vt:lpstr>מלך הטריוויה</vt:lpstr>
      <vt:lpstr>איך מנצלים אותי?! - 100</vt:lpstr>
      <vt:lpstr>איך מנצלים אותי?! – 100</vt:lpstr>
      <vt:lpstr>מלך הטריוויה</vt:lpstr>
      <vt:lpstr>איך מנצלים אותי?! - 200</vt:lpstr>
      <vt:lpstr>איך מנצלים אותי?! - 200</vt:lpstr>
      <vt:lpstr>מלך הטריוויה</vt:lpstr>
      <vt:lpstr>איך מנצלים אותי?! - 300</vt:lpstr>
      <vt:lpstr>איך מנצלים אותי?! - 300</vt:lpstr>
      <vt:lpstr>מלך הטריוויה</vt:lpstr>
      <vt:lpstr>איך מנצלים אותי?! - 400</vt:lpstr>
      <vt:lpstr>איך מנצלים אותי?! - 400</vt:lpstr>
      <vt:lpstr>מלך הטריוויה</vt:lpstr>
      <vt:lpstr>המלצה לעובד - 100</vt:lpstr>
      <vt:lpstr>המלצה לעובד - 100</vt:lpstr>
      <vt:lpstr>מלך הטריוויה</vt:lpstr>
      <vt:lpstr>המלצה לעובד - 200</vt:lpstr>
      <vt:lpstr>המלצה לעובד - 200</vt:lpstr>
      <vt:lpstr>מלך הטריוויה</vt:lpstr>
      <vt:lpstr>המלצה לעובד - 300</vt:lpstr>
      <vt:lpstr>המלצה לעובד - 300</vt:lpstr>
      <vt:lpstr>מלך הטריוויה</vt:lpstr>
      <vt:lpstr>המלצה לעובד - 400</vt:lpstr>
      <vt:lpstr>המלצה לעובד - 400</vt:lpstr>
      <vt:lpstr>מלך הטריוויה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מלך הטריוויה</dc:title>
  <dc:creator>Jacob Avid</dc:creator>
  <cp:lastModifiedBy>Jacob Avid</cp:lastModifiedBy>
  <cp:revision>7</cp:revision>
  <dcterms:created xsi:type="dcterms:W3CDTF">2013-04-22T13:05:28Z</dcterms:created>
  <dcterms:modified xsi:type="dcterms:W3CDTF">2015-10-26T08:50:53Z</dcterms:modified>
</cp:coreProperties>
</file>